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96d1a7475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96d1a7475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96d1a7475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f96d1a7475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f96d1a7475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f96d1a7475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96d1a7475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f96d1a7475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f96d1a7475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f96d1a7475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f96d1a7475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f96d1a7475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96d1a7475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f96d1a7475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f96d1a7475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f96d1a7475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96d1a7475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96d1a7475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96d1a7475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96d1a7475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96d1a747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96d1a747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96d1a7475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f96d1a7475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f96d1a7475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f96d1a7475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96d1a7475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f96d1a7475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96d1a7475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f96d1a7475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96d1a7475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f96d1a7475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96d1a7475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f96d1a7475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96d1a7475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f96d1a7475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96d1a7475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f96d1a7475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f96d1a7475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f96d1a7475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96d1a7475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f96d1a7475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f96d1a747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f96d1a747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f96d1a7475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f96d1a7475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cb5d1ff2a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cb5d1ff2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f96d1a7475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f96d1a7475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f96d1a7475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f96d1a7475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96d1a7475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f96d1a7475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f96d1a7475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f96d1a7475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f96d1a7475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f96d1a7475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f96d1a7475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f96d1a7475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f96d1a7475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f96d1a7475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f96d1a7475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f96d1a7475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96d1a747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f96d1a747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f96d1a7475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f96d1a7475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cb5d1ff2a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cb5d1ff2a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cb5d1ff2a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cb5d1ff2a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cb5d1ff2a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cb5d1ff2a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cb5d1ff2a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cb5d1ff2a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cb5d1ff2a3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cb5d1ff2a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cb5d1ff2a3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cb5d1ff2a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cb5d1ff2a3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cb5d1ff2a3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cb5d1ff2a3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cb5d1ff2a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cb5d1ff2a3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cb5d1ff2a3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f96d1a747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f96d1a747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cb5d1ff2a3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cb5d1ff2a3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cb5d1ff2a3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cb5d1ff2a3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cb5d1ff2a3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cb5d1ff2a3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cb5d1ff2a3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cb5d1ff2a3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cb5d1ff2a3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cb5d1ff2a3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cb5d1ff2a3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cb5d1ff2a3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cb5d1ff2a3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cb5d1ff2a3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cb5d1ff2a3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cb5d1ff2a3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cb5d1ff2a3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cb5d1ff2a3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cb5d1ff2a3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cb5d1ff2a3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96d1a747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f96d1a747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cb5d1ff2a3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cb5d1ff2a3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cb5d1ff2a3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cb5d1ff2a3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cb5d1ff2a3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cb5d1ff2a3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cb5d1ff2a3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cb5d1ff2a3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cb5d1ff2a3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cb5d1ff2a3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cb5d1ff2a3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cb5d1ff2a3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cb5d1ff2a3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cb5d1ff2a3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cb5d1ff2a3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cb5d1ff2a3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cb5d1ff2a3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cb5d1ff2a3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f96d1a7475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f96d1a747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f96d1a747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f96d1a747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96d1a7475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f96d1a7475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4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1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8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9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6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7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0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1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0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7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6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2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3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5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ESAME PSICHICO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741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6325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524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524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524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4155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19875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307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4155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524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7663" y="316138"/>
            <a:ext cx="6008674" cy="451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4155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41575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4155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4155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575" y="16325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307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63225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090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090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307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778" y="260600"/>
            <a:ext cx="6156625" cy="462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09025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r le teorie psicoanalitiche il delirio&#10;non presenta carattere d'inderivabilità&#10;e diventa l'espressione difensiva,&#10;psicod..." id="204" name="Google Shape;20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738" y="86638"/>
            <a:ext cx="7248521" cy="497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43"/>
          <p:cNvSpPr txBox="1"/>
          <p:nvPr/>
        </p:nvSpPr>
        <p:spPr>
          <a:xfrm>
            <a:off x="505508" y="474540"/>
            <a:ext cx="34755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524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524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4155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30725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217475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4675" y="1307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19875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1985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138" y="157325"/>
            <a:ext cx="6431724" cy="482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0041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SICOPATOLOGIA DELLE&#10;PERCEZIONI&#10; " id="255" name="Google Shape;25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938" y="142750"/>
            <a:ext cx="6956125" cy="4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3"/>
          <p:cNvSpPr txBox="1"/>
          <p:nvPr/>
        </p:nvSpPr>
        <p:spPr>
          <a:xfrm>
            <a:off x="1273455" y="309554"/>
            <a:ext cx="3533700" cy="3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APPRESENTAZIONE&#10;SENSAZIONE&#10;PERCEZIONE&#10; " id="261" name="Google Shape;26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9675" y="89775"/>
            <a:ext cx="6444650" cy="4847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54"/>
          <p:cNvSpPr txBox="1"/>
          <p:nvPr/>
        </p:nvSpPr>
        <p:spPr>
          <a:xfrm>
            <a:off x="1515993" y="256221"/>
            <a:ext cx="3273900" cy="3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LLUSIONE&#10;ALLUCINAZIONE&#10;percezione sensoriale&#10;distorta di uno stimolo&#10;esterno realmente presente&#10;percezione sensoriale in&#10;..." id="267" name="Google Shape;26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225" y="48000"/>
            <a:ext cx="6799550" cy="49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55"/>
          <p:cNvSpPr txBox="1"/>
          <p:nvPr/>
        </p:nvSpPr>
        <p:spPr>
          <a:xfrm>
            <a:off x="1347702" y="216596"/>
            <a:ext cx="3454200" cy="331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 FENOMENI ALLUCINATORI SI&#10;POSSONO RISCONTRARE, OLTRE CHE IN&#10;TUTTI I TIPI DI CONDIZIONE PSICOTICA,&#10;ANCHE NELL'AMBITO DI PA..." id="273" name="Google Shape;27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3975" y="142750"/>
            <a:ext cx="6716051" cy="4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56"/>
          <p:cNvSpPr txBox="1"/>
          <p:nvPr/>
        </p:nvSpPr>
        <p:spPr>
          <a:xfrm>
            <a:off x="1387297" y="309554"/>
            <a:ext cx="3411900" cy="3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LATIVAMENTE ALLA FORMA&#10;SEMPLICI O&#10;ELEMENTARI&#10;(suoni, rumori, luccichii)&#10;COMPLESSE&#10;(oggetti, parole, frasi,&#10;persone)&#10; " id="279" name="Google Shape;27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475" y="142750"/>
            <a:ext cx="6883050" cy="4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57"/>
          <p:cNvSpPr txBox="1"/>
          <p:nvPr/>
        </p:nvSpPr>
        <p:spPr>
          <a:xfrm>
            <a:off x="1308107" y="309554"/>
            <a:ext cx="3496800" cy="3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LATIVAMENTE ALLO STATO&#10;DEL SOGGETTO&#10;FISIOLOGICHE&#10;(sonno, dormiveglia,&#10;eidetismo)&#10;PATOLOGICHE&#10;(psicotiche, stati&#10;confusio..." id="285" name="Google Shape;28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763" y="158400"/>
            <a:ext cx="6726475" cy="48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8"/>
          <p:cNvSpPr txBox="1"/>
          <p:nvPr/>
        </p:nvSpPr>
        <p:spPr>
          <a:xfrm>
            <a:off x="1382353" y="324129"/>
            <a:ext cx="3417000" cy="32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LATIVAMENTE ALLE&#10;MODALITA' DI MANIFESTAZIONE&#10;UDITIVE&#10;rumori, suoni, fruscii&#10;imperative&#10;colloquio di voci&#10;commento degli ..." id="291" name="Google Shape;29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063" y="132300"/>
            <a:ext cx="6997874" cy="48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59"/>
          <p:cNvSpPr txBox="1"/>
          <p:nvPr/>
        </p:nvSpPr>
        <p:spPr>
          <a:xfrm>
            <a:off x="1253657" y="299822"/>
            <a:ext cx="3555000" cy="329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SIA&#10; " id="297" name="Google Shape;29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325" y="194938"/>
            <a:ext cx="6747349" cy="475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60"/>
          <p:cNvSpPr txBox="1"/>
          <p:nvPr/>
        </p:nvSpPr>
        <p:spPr>
          <a:xfrm>
            <a:off x="1372455" y="358158"/>
            <a:ext cx="3427800" cy="321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SIA NORMALE&#10;attivazione generalizzata delle risorse psicofisiche&#10;dell’individuo di fronte ad uno stimolo reale,&#10;a conten..." id="303" name="Google Shape;30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250" y="158400"/>
            <a:ext cx="6893501" cy="48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1"/>
          <p:cNvSpPr txBox="1"/>
          <p:nvPr/>
        </p:nvSpPr>
        <p:spPr>
          <a:xfrm>
            <a:off x="1303151" y="324129"/>
            <a:ext cx="3501900" cy="32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41575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SIA DI TRATTO&#10;espressione di un caratteristica della “personalità ansiosa”&#10;tendenza abituale e costante all’apprensione&#10;..." id="309" name="Google Shape;30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925" y="158400"/>
            <a:ext cx="6528150" cy="48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62"/>
          <p:cNvSpPr txBox="1"/>
          <p:nvPr/>
        </p:nvSpPr>
        <p:spPr>
          <a:xfrm>
            <a:off x="1476398" y="324129"/>
            <a:ext cx="3316500" cy="32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SIA GENERALIZZATA&#10;• presenza di ansia e preoccupazione (attesa apprensiva)&#10;eccessive, che si manifestano per la maggior ..." id="315" name="Google Shape;31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888" y="179275"/>
            <a:ext cx="6768225" cy="47849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63"/>
          <p:cNvSpPr txBox="1"/>
          <p:nvPr/>
        </p:nvSpPr>
        <p:spPr>
          <a:xfrm>
            <a:off x="1362556" y="343571"/>
            <a:ext cx="3438300" cy="3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SIA GENERALIZZATA&#10;• L'ansia e la preoccupazione sono associate con tre (o più)&#10;dei sei sintomi seguenti (con almeno alcu..." id="321" name="Google Shape;32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663" y="163625"/>
            <a:ext cx="6778675" cy="481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64"/>
          <p:cNvSpPr txBox="1"/>
          <p:nvPr/>
        </p:nvSpPr>
        <p:spPr>
          <a:xfrm>
            <a:off x="1357601" y="328995"/>
            <a:ext cx="3443700" cy="32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TACCO DI PANICO&#10;Un periodo preciso di intensi paura o disagio, durante il quale&#10;quattro (o più) dei seguenti sintomi si ..." id="327" name="Google Shape;32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153188"/>
            <a:ext cx="6705600" cy="483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65"/>
          <p:cNvSpPr txBox="1"/>
          <p:nvPr/>
        </p:nvSpPr>
        <p:spPr>
          <a:xfrm>
            <a:off x="1392252" y="319275"/>
            <a:ext cx="3406500" cy="32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BIA&#10;è il timore morboso,&#10;riconosciuto come tale dal paziente,&#10;di situazioni o oggetti, ecc.,&#10;di per sé non pericolosi o ..." id="333" name="Google Shape;333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888" y="163625"/>
            <a:ext cx="6768225" cy="481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66"/>
          <p:cNvSpPr txBox="1"/>
          <p:nvPr/>
        </p:nvSpPr>
        <p:spPr>
          <a:xfrm>
            <a:off x="1362556" y="328995"/>
            <a:ext cx="3438300" cy="32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GORAFOBIA&#10;• ansia relativa all'essere in luoghi o situazioni dai quali può&#10;essere difficile (o imbarazzante) allontanarsi..." id="339" name="Google Shape;33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5688" y="163625"/>
            <a:ext cx="6872625" cy="481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67"/>
          <p:cNvSpPr txBox="1"/>
          <p:nvPr/>
        </p:nvSpPr>
        <p:spPr>
          <a:xfrm>
            <a:off x="1313050" y="328995"/>
            <a:ext cx="3491400" cy="32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BIA SPECIFICA&#10;• paura marcata e persistente, eccessiva e irragionevole, di&#10;oggetti o situazioni specifiche, chiaramente ..." id="345" name="Google Shape;34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575" y="142750"/>
            <a:ext cx="6830851" cy="4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68"/>
          <p:cNvSpPr txBox="1"/>
          <p:nvPr/>
        </p:nvSpPr>
        <p:spPr>
          <a:xfrm>
            <a:off x="1332860" y="309554"/>
            <a:ext cx="3470100" cy="328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BIA SPECIFICA&#10;• l'esposizione allo stimolo fobico provoca quasi&#10;invariabilmente un'immediata risposta ansiosa immediata ..." id="351" name="Google Shape;35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438" y="200150"/>
            <a:ext cx="7123125" cy="474320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69"/>
          <p:cNvSpPr txBox="1"/>
          <p:nvPr/>
        </p:nvSpPr>
        <p:spPr>
          <a:xfrm>
            <a:off x="1194265" y="363012"/>
            <a:ext cx="3618600" cy="3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BIA SPECIFICA&#10;• Più spesso lo stimolo fobico viene evitato, ma talvolta&#10;sopportato con intensa ansia o disagio (Criterio..." id="357" name="Google Shape;35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663" y="184500"/>
            <a:ext cx="6778675" cy="47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70"/>
          <p:cNvSpPr txBox="1"/>
          <p:nvPr/>
        </p:nvSpPr>
        <p:spPr>
          <a:xfrm>
            <a:off x="1357601" y="348437"/>
            <a:ext cx="3443700" cy="322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BIA SOCIALE&#10;• paura marcata e persistente che riguarda le situazioni&#10;sociali o prestazionali che possono creare imbarazz..." id="363" name="Google Shape;36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613" y="132300"/>
            <a:ext cx="6590774" cy="48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71"/>
          <p:cNvSpPr txBox="1"/>
          <p:nvPr/>
        </p:nvSpPr>
        <p:spPr>
          <a:xfrm>
            <a:off x="1446701" y="299822"/>
            <a:ext cx="3348300" cy="329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307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BIA SOCIALE&#10;• più spesso la situazione sociale o prestazionale viene&#10;evitata, sebbene venga talvolta sopportata con inte..." id="369" name="Google Shape;36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3150" y="179275"/>
            <a:ext cx="6517700" cy="47849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72"/>
          <p:cNvSpPr txBox="1"/>
          <p:nvPr/>
        </p:nvSpPr>
        <p:spPr>
          <a:xfrm>
            <a:off x="1481353" y="343571"/>
            <a:ext cx="3311100" cy="32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BIA SOCIALE&#10;• la paura o l'evitamento devono interferire&#10;significativamente con la routine normale dell'individuo, con i..." id="375" name="Google Shape;37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488" y="153188"/>
            <a:ext cx="6549025" cy="483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73"/>
          <p:cNvSpPr txBox="1"/>
          <p:nvPr/>
        </p:nvSpPr>
        <p:spPr>
          <a:xfrm>
            <a:off x="1466499" y="319275"/>
            <a:ext cx="3327000" cy="326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STURBI DELLA VOLONTÀ&#10;ABULIA&#10;inibizione della volontà, incapacità di prendere decisioni&#10;IMPULSIVITÀ&#10;azioni improvvise, tu..." id="381" name="Google Shape;38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863" y="127088"/>
            <a:ext cx="6674274" cy="488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74"/>
          <p:cNvSpPr txBox="1"/>
          <p:nvPr/>
        </p:nvSpPr>
        <p:spPr>
          <a:xfrm>
            <a:off x="1407106" y="294967"/>
            <a:ext cx="33906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STURBI DELLA PSICOMOTRICITÀ&#10;AUMENTO ATTIVITÀ MOTORIA&#10;da irrequietezza fino a eccitamento psico-motorio&#10;RALLENTAMENTO PSI..." id="387" name="Google Shape;387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925" y="147963"/>
            <a:ext cx="6528150" cy="4847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75"/>
          <p:cNvSpPr txBox="1"/>
          <p:nvPr/>
        </p:nvSpPr>
        <p:spPr>
          <a:xfrm>
            <a:off x="1476398" y="314409"/>
            <a:ext cx="3316500" cy="32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STURBI DELLA PSICOMOTRICITÀ&#10;TICS&#10;movimenti involontari, rapidi, a manifestazione improvvisa&#10;CATALESSIA O FLESSIBILITÀ CE..." id="393" name="Google Shape;39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1825" y="168838"/>
            <a:ext cx="6580350" cy="48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76"/>
          <p:cNvSpPr txBox="1"/>
          <p:nvPr/>
        </p:nvSpPr>
        <p:spPr>
          <a:xfrm>
            <a:off x="1451645" y="333850"/>
            <a:ext cx="3342900" cy="32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STURBI DELLA PSICOMOTRICITÀ&#10;STEREOTIPIE&#10;frammenti di attività motoria che si ripetono iterativamente&#10;per lunghi periodi ..." id="399" name="Google Shape;39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3975" y="168838"/>
            <a:ext cx="6716051" cy="480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7"/>
          <p:cNvSpPr txBox="1"/>
          <p:nvPr/>
        </p:nvSpPr>
        <p:spPr>
          <a:xfrm>
            <a:off x="1387297" y="333850"/>
            <a:ext cx="3411900" cy="32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STURBI DELLA PSICOMOTRICITÀ&#10;NEGATIVISMO&#10;resistenza all'esecuzione di qualsiasi atto richiesto&#10;dall'esterno motivato da b..." id="405" name="Google Shape;405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5738" y="158400"/>
            <a:ext cx="6632525" cy="48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78"/>
          <p:cNvSpPr txBox="1"/>
          <p:nvPr/>
        </p:nvSpPr>
        <p:spPr>
          <a:xfrm>
            <a:off x="1426904" y="324129"/>
            <a:ext cx="3369300" cy="32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GGRESSIVITÀ&#10; " id="411" name="Google Shape;411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550" y="184500"/>
            <a:ext cx="6402899" cy="477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79"/>
          <p:cNvSpPr txBox="1"/>
          <p:nvPr/>
        </p:nvSpPr>
        <p:spPr>
          <a:xfrm>
            <a:off x="1535790" y="348437"/>
            <a:ext cx="3252900" cy="322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ttiva passiva&#10;diretta&#10;fisica&#10;verbale&#10;fisica&#10;indiretta&#10;verbale&#10;diretta indiretta&#10;diretta indiretta&#10;diretta indiretta&#10;colpi..." id="417" name="Google Shape;417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800" y="305838"/>
            <a:ext cx="6772400" cy="45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5240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63250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525" y="130725"/>
            <a:ext cx="6076950" cy="456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